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test.ru/" TargetMode="External"/><Relationship Id="rId2" Type="http://schemas.openxmlformats.org/officeDocument/2006/relationships/hyperlink" Target="http://www.myskills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spc="-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МБОУ  «КАЛИНСКАЯ   СРЕДНЯЯ ОБЩЕОБРАЗОВАТЕЛЬНАЯ   ШКОЛА»</a:t>
            </a:r>
            <a:endParaRPr lang="ru-RU" sz="3200" b="1" spc="-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image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8" y="1676400"/>
            <a:ext cx="7015162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РАЗРЕШЕНО     ИСПОЛЬЗОВАТЬ: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371601"/>
          <a:ext cx="8686800" cy="47244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4724400">
                <a:tc>
                  <a:txBody>
                    <a:bodyPr/>
                    <a:lstStyle/>
                    <a:p>
                      <a:pPr marL="279400" algn="ctr">
                        <a:lnSpc>
                          <a:spcPts val="2650"/>
                        </a:lnSpc>
                        <a:spcBef>
                          <a:spcPts val="300"/>
                        </a:spcBef>
                        <a:spcAft>
                          <a:spcPts val="2370"/>
                        </a:spcAft>
                      </a:pPr>
                      <a:r>
                        <a:rPr lang="ru-RU" sz="2400" b="1" spc="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2400" b="1" spc="-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ru-RU" sz="2400" b="1" spc="-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линейка;</a:t>
                      </a:r>
                      <a:endParaRPr lang="ru-RU" sz="2400" b="1" spc="10" dirty="0">
                        <a:solidFill>
                          <a:srgbClr val="FF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3360"/>
                        </a:lnSpc>
                        <a:spcBef>
                          <a:spcPts val="3600"/>
                        </a:spcBef>
                        <a:spcAft>
                          <a:spcPts val="2670"/>
                        </a:spcAft>
                      </a:pPr>
                      <a:r>
                        <a:rPr lang="ru-RU" sz="2400" b="1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География </a:t>
                      </a:r>
                      <a:r>
                        <a:rPr lang="ru-RU" sz="2400" spc="-1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ru-RU" sz="2400" spc="-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линейка, транспортир и непрограммируемый </a:t>
                      </a:r>
                      <a:r>
                        <a:rPr lang="ru-RU" sz="2400" spc="-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калькулятор</a:t>
                      </a:r>
                    </a:p>
                    <a:p>
                      <a:pPr algn="ctr">
                        <a:lnSpc>
                          <a:spcPts val="3360"/>
                        </a:lnSpc>
                        <a:spcBef>
                          <a:spcPts val="3600"/>
                        </a:spcBef>
                        <a:spcAft>
                          <a:spcPts val="2670"/>
                        </a:spcAft>
                      </a:pPr>
                      <a:r>
                        <a:rPr lang="ru-RU" sz="2400" b="1" spc="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Физика </a:t>
                      </a:r>
                      <a:r>
                        <a:rPr lang="ru-RU" sz="2400" spc="-1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ru-RU" sz="2400" spc="-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линейка и </a:t>
                      </a:r>
                      <a:r>
                        <a:rPr lang="ru-RU" sz="2400" spc="-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непрограммируемый ,</a:t>
                      </a:r>
                      <a:r>
                        <a:rPr lang="ru-RU" sz="2400" spc="-15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  </a:t>
                      </a:r>
                      <a:r>
                        <a:rPr lang="ru-RU" sz="2400" spc="-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калькулятор</a:t>
                      </a:r>
                      <a:r>
                        <a:rPr lang="ru-RU" sz="2400" spc="-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ctr">
                        <a:lnSpc>
                          <a:spcPts val="265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Химия </a:t>
                      </a:r>
                      <a:r>
                        <a:rPr lang="ru-RU" sz="2400" spc="-1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ru-RU" sz="2400" spc="-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непрограммируемый калькулятор;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Тренажер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заполнению бланков в 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сервисе «Мои достижения»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1143000"/>
          <a:ext cx="7848600" cy="23622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2362200">
                <a:tc>
                  <a:txBody>
                    <a:bodyPr/>
                    <a:lstStyle/>
                    <a:p>
                      <a:pPr marL="63500" algn="ctr">
                        <a:lnSpc>
                          <a:spcPts val="240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В </a:t>
                      </a:r>
                      <a:r>
                        <a:rPr lang="ru-RU" sz="2000" spc="5" dirty="0" err="1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онлайн-сервисе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5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«Мои достижения» 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доступен </a:t>
                      </a:r>
                      <a:r>
                        <a:rPr lang="ru-RU" sz="2000" spc="5" dirty="0" smtClean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для  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использования </a:t>
                      </a:r>
                      <a:r>
                        <a:rPr lang="ru-RU" sz="2000" spc="5" dirty="0" err="1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онлайн-тренажер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по заполнению бланков, используемых </a:t>
                      </a:r>
                      <a:r>
                        <a:rPr lang="ru-RU" sz="2000" spc="5" dirty="0" smtClean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при проведении 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ЕГЭ и </a:t>
                      </a:r>
                      <a:r>
                        <a:rPr lang="ru-RU" sz="2000" spc="5" dirty="0" smtClean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ОГЭ.   Обучающиеся 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могут самостоятельно ознакомиться с образцами бланков 2020 года и правилами их заполнения</a:t>
                      </a:r>
                      <a:r>
                        <a:rPr lang="ru-RU" sz="2000" spc="5" dirty="0" smtClean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3500" algn="ctr">
                        <a:lnSpc>
                          <a:spcPts val="240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endParaRPr lang="ru-RU" sz="2000" spc="5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3124200"/>
          <a:ext cx="8382000" cy="7620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762000">
                <a:tc>
                  <a:txBody>
                    <a:bodyPr/>
                    <a:lstStyle/>
                    <a:p>
                      <a:pPr marL="63500" algn="l">
                        <a:lnSpc>
                          <a:spcPts val="240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Ссылка на тренажер по заполнению бланков ГИА в </a:t>
                      </a:r>
                      <a:r>
                        <a:rPr lang="ru-RU" sz="2000" spc="5" dirty="0" err="1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онлайн</a:t>
                      </a:r>
                      <a:r>
                        <a:rPr lang="ru-RU" sz="2000" spc="5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сервисе </a:t>
                      </a:r>
                      <a:r>
                        <a:rPr lang="ru-RU" sz="2000" spc="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«</a:t>
                      </a:r>
                      <a:r>
                        <a:rPr lang="ru-RU" sz="2000" spc="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Мои достижения» </a:t>
                      </a:r>
                      <a:r>
                        <a:rPr lang="ru-RU" sz="2000" u="sng" spc="5" dirty="0" err="1">
                          <a:solidFill>
                            <a:srgbClr val="0066CC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  <a:hlinkClick r:id="rId2"/>
                        </a:rPr>
                        <a:t>www.myskills.ru</a:t>
                      </a:r>
                      <a:endParaRPr lang="ru-RU" sz="2000" spc="5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3886200"/>
          <a:ext cx="8686800" cy="2844483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2667000">
                <a:tc>
                  <a:txBody>
                    <a:bodyPr/>
                    <a:lstStyle/>
                    <a:p>
                      <a:pPr marL="241300" marR="469900" algn="l">
                        <a:spcAft>
                          <a:spcPts val="0"/>
                        </a:spcAft>
                      </a:pPr>
                      <a:r>
                        <a:rPr lang="en-US" sz="2400" b="0" i="0" u="sng" strike="noStrike" spc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fi</a:t>
                      </a:r>
                      <a:r>
                        <a:rPr lang="en-US" sz="2400" b="0" i="0" u="sng" strike="noStrike" spc="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pi.ru</a:t>
                      </a:r>
                      <a:r>
                        <a:rPr lang="en-US" sz="2000" b="0" i="0" u="sng" strike="noStrike" spc="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Федеральный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институт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педагогических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измерений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41300" marR="469900" algn="l">
                        <a:spcAft>
                          <a:spcPts val="0"/>
                        </a:spcAft>
                      </a:pPr>
                      <a:endParaRPr lang="ru-RU" sz="2000" b="0" i="0" u="sng" strike="noStrike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41300" marR="469900" algn="l">
                        <a:spcAft>
                          <a:spcPts val="0"/>
                        </a:spcAft>
                      </a:pPr>
                      <a:r>
                        <a:rPr lang="en-US" sz="2400" b="0" i="0" u="sng" strike="noStrike" spc="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ege.edu.ru</a:t>
                      </a:r>
                      <a:r>
                        <a:rPr lang="en-US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Официальный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информационный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портал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ЕГЭ</a:t>
                      </a:r>
                      <a:endParaRPr lang="ru-RU" sz="2000" b="0" i="0" u="sng" strike="noStrike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41300" marR="469900"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r>
                        <a:rPr lang="ru-RU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 </a:t>
                      </a:r>
                      <a:r>
                        <a:rPr lang="ru-RU" sz="2400" b="0" i="0" u="sng" strike="noStrike" spc="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sng" strike="noStrike" spc="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obrnadzor.gov.ru 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Федеральная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служба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по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надзору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в </a:t>
                      </a:r>
                      <a:r>
                        <a:rPr lang="en-US" sz="2000" b="0" i="0" u="sng" strike="noStrike" spc="1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сфере</a:t>
                      </a:r>
                      <a:r>
                        <a:rPr lang="ru-RU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r>
                        <a:rPr lang="en-US" sz="2000" b="0" i="0" u="sng" strike="noStrike" spc="1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образования</a:t>
                      </a:r>
                      <a:r>
                        <a:rPr lang="en-US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 </a:t>
                      </a:r>
                      <a:r>
                        <a:rPr lang="en-US" sz="2000" b="0" i="0" u="sng" strike="noStrike" spc="1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науки</a:t>
                      </a:r>
                      <a:endParaRPr lang="ru-RU" sz="2000" b="0" i="0" u="sng" strike="noStrike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endParaRPr lang="ru-RU" sz="2000" b="0" i="0" u="none" strike="noStrike" spc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r>
                        <a:rPr lang="ru-RU" sz="2400" u="sng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  <a:hlinkClick r:id="rId3"/>
                        </a:rPr>
                        <a:t>www.rustest.ru</a:t>
                      </a:r>
                      <a:r>
                        <a:rPr lang="ru-RU" sz="2400" b="0" i="0" u="sng" strike="noStrike" spc="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sng" strike="noStrike" spc="1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en-US" sz="2000" b="0" i="0" u="sng" strike="noStrike" spc="15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Официальный</a:t>
                      </a:r>
                      <a:r>
                        <a:rPr lang="en-US" sz="2000" b="0" i="0" u="sng" strike="noStrike" spc="1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сайт</a:t>
                      </a:r>
                      <a:r>
                        <a:rPr lang="en-US" sz="2000" b="0" i="0" u="sng" strike="noStrike" spc="1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Федерального</a:t>
                      </a:r>
                      <a:r>
                        <a:rPr lang="en-US" sz="2000" b="0" i="0" u="sng" strike="noStrike" spc="1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центра</a:t>
                      </a:r>
                      <a:r>
                        <a:rPr lang="ru-RU" sz="2000" b="0" i="0" u="sng" strike="noStrike" spc="1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тестирования</a:t>
                      </a:r>
                      <a:endParaRPr lang="ru-RU" sz="2000" b="0" i="0" u="sng" strike="noStrike" spc="15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endParaRPr lang="ru-RU" sz="2400" b="0" i="0" u="none" strike="noStrike" spc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25400" algn="l">
                        <a:lnSpc>
                          <a:spcPts val="1650"/>
                        </a:lnSpc>
                        <a:spcAft>
                          <a:spcPts val="340"/>
                        </a:spcAft>
                      </a:pPr>
                      <a:r>
                        <a:rPr lang="en-US" sz="2400" b="0" i="0" u="sng" strike="noStrike" spc="15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mon.gov.ru 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-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Министерство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образования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и </a:t>
                      </a:r>
                      <a:r>
                        <a:rPr lang="en-US" sz="2000" b="0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науки</a:t>
                      </a:r>
                      <a:r>
                        <a:rPr lang="en-US" sz="20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u="sng" strike="noStrike" spc="1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Российской</a:t>
                      </a:r>
                      <a:r>
                        <a:rPr lang="ru-RU" sz="2000" b="0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 </a:t>
                      </a:r>
                      <a:r>
                        <a:rPr lang="en-US" sz="2000" b="0" i="0" u="sng" strike="noStrike" spc="1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Федерации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января 2020 года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600" y="2590799"/>
          <a:ext cx="7924800" cy="1774886"/>
        </p:xfrm>
        <a:graphic>
          <a:graphicData uri="http://schemas.openxmlformats.org/drawingml/2006/table">
            <a:tbl>
              <a:tblPr/>
              <a:tblGrid>
                <a:gridCol w="602090"/>
                <a:gridCol w="7322710"/>
              </a:tblGrid>
              <a:tr h="450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216" marR="5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425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РОДИТЕЛЬСКОЕ СОБРАНИЕ УЧАЩИХСЯ </a:t>
                      </a:r>
                      <a:endParaRPr lang="ru-RU" sz="2400" b="1" spc="1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2425"/>
                        </a:lnSpc>
                        <a:spcAft>
                          <a:spcPts val="0"/>
                        </a:spcAft>
                      </a:pPr>
                      <a:endParaRPr lang="ru-RU" sz="2400" b="1" spc="1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2425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11 КЛАССОВ</a:t>
                      </a:r>
                    </a:p>
                    <a:p>
                      <a:pPr algn="ctr">
                        <a:lnSpc>
                          <a:spcPts val="2425"/>
                        </a:lnSpc>
                        <a:spcAft>
                          <a:spcPts val="0"/>
                        </a:spcAft>
                      </a:pPr>
                      <a:endParaRPr lang="ru-RU" sz="2000" b="1" spc="-10" dirty="0">
                        <a:solidFill>
                          <a:srgbClr val="00B05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216" marR="5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9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216" marR="5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86">
                <a:tc gridSpan="2">
                  <a:txBody>
                    <a:bodyPr/>
                    <a:lstStyle/>
                    <a:p>
                      <a:pPr algn="ctr">
                        <a:lnSpc>
                          <a:spcPts val="265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«ЕГЭ — 2020»</a:t>
                      </a:r>
                      <a:endParaRPr lang="ru-RU" sz="2000" b="1" spc="-10" dirty="0">
                        <a:solidFill>
                          <a:srgbClr val="00B05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216" marR="5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685800"/>
          <a:ext cx="8001000" cy="510540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5105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0" u="sng" strike="noStrike" spc="15" dirty="0" smtClean="0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</a:rPr>
                        <a:t>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500" b="1" i="0" u="sng" strike="noStrike" spc="15" dirty="0" smtClean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500" b="1" i="0" u="sng" strike="noStrike" spc="15" dirty="0" smtClean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u="sng" strike="noStrike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2400" b="1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Минпросвещения</a:t>
                      </a:r>
                      <a:r>
                        <a:rPr lang="ru-RU" sz="2400" b="1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России и </a:t>
                      </a:r>
                      <a:r>
                        <a:rPr lang="ru-RU" sz="2400" b="1" i="0" u="sng" strike="noStrike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Рособрнадзора</a:t>
                      </a:r>
                      <a:r>
                        <a:rPr lang="ru-RU" sz="24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от 07.11.2018 №190/1512 "Об утверждении</a:t>
                      </a:r>
                      <a:r>
                        <a:rPr lang="ru-RU" sz="24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Порядка проведения государственной итоговой</a:t>
                      </a:r>
                      <a:r>
                        <a:rPr lang="ru-RU" sz="2400" b="0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sng" strike="noStrike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аттестации по образовательным, программам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264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sng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среднего общего </a:t>
                      </a:r>
                      <a:r>
                        <a:rPr lang="ru-RU" sz="2400" b="1" i="1" u="sng" spc="1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образова.ния</a:t>
                      </a:r>
                      <a:r>
                        <a:rPr lang="ru-RU" sz="2400" b="1" i="1" u="sng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" </a:t>
                      </a:r>
                      <a:r>
                        <a:rPr lang="ru-RU" sz="2400" b="1" spc="-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к государственной итоговой аттестации допускаются выпускники ОУ, имеющие годовые отметки по всем общеобразовательным предметам учебного плана за</a:t>
                      </a:r>
                    </a:p>
                    <a:p>
                      <a:pPr algn="ctr">
                        <a:lnSpc>
                          <a:spcPts val="2640"/>
                        </a:lnSpc>
                        <a:spcAft>
                          <a:spcPts val="290"/>
                        </a:spcAft>
                      </a:pPr>
                      <a:r>
                        <a:rPr lang="ru-RU" sz="2400" b="1" spc="-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10/11 класс</a:t>
                      </a:r>
                    </a:p>
                    <a:p>
                      <a:pPr algn="ctr">
                        <a:lnSpc>
                          <a:spcPts val="2650"/>
                        </a:lnSpc>
                        <a:spcAft>
                          <a:spcPts val="540"/>
                        </a:spcAft>
                      </a:pPr>
                      <a:r>
                        <a:rPr lang="ru-RU" sz="3600" b="0" i="0" u="none" strike="noStrike" spc="1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   не </a:t>
                      </a:r>
                      <a:r>
                        <a:rPr lang="ru-RU" sz="3600" b="0" i="0" u="none" strike="noStrike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ниже удовлетворительных и получивших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265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ЗАЧЕТ за итоговое сочинение.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СДАЧА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ОБЯЗАТЕЛЬНЫХ    ЭКЗАМЕНОВ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 ФОРМАТЕ   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0" y="1454150"/>
          <a:ext cx="8077200" cy="448945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4489450">
                <a:tc>
                  <a:txBody>
                    <a:bodyPr/>
                    <a:lstStyle/>
                    <a:p>
                      <a:pPr marL="342900" marR="584200" lvl="0" indent="-342900" algn="l">
                        <a:lnSpc>
                          <a:spcPts val="2880"/>
                        </a:lnSpc>
                        <a:spcAft>
                          <a:spcPts val="2120"/>
                        </a:spcAft>
                        <a:buClr>
                          <a:srgbClr val="000000"/>
                        </a:buClr>
                        <a:buSzPts val="2150"/>
                        <a:buFont typeface="Arial"/>
                        <a:buNone/>
                        <a:tabLst>
                          <a:tab pos="523875" algn="l"/>
                        </a:tabLst>
                      </a:pPr>
                      <a:r>
                        <a:rPr lang="ru-RU" sz="1600" b="1" u="none" strike="noStrike" spc="-10" dirty="0" smtClean="0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</a:rPr>
                        <a:t>      </a:t>
                      </a:r>
                      <a:r>
                        <a:rPr lang="ru-RU" sz="2400" b="1" u="none" strike="noStrike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Обязательными </a:t>
                      </a:r>
                      <a:r>
                        <a:rPr lang="ru-RU" sz="2400" b="1" u="none" strike="noStrike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для всех выпускников школ текущего года являются ЕГЭ по русскому языку и математике(базовая) или математика (профильная).</a:t>
                      </a:r>
                      <a:endParaRPr lang="ru-RU" sz="2400" b="1" u="none" strike="noStrike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342900" marR="292100" lvl="0" indent="-342900" algn="l">
                        <a:lnSpc>
                          <a:spcPts val="2855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50"/>
                        <a:buFont typeface="Arial"/>
                        <a:buNone/>
                        <a:tabLst>
                          <a:tab pos="237490" algn="l"/>
                        </a:tabLst>
                      </a:pPr>
                      <a:r>
                        <a:rPr lang="ru-RU" sz="2400" b="1" u="none" strike="noStrike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    Положительные </a:t>
                      </a:r>
                      <a:r>
                        <a:rPr lang="ru-RU" sz="2400" b="1" u="none" strike="noStrike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результаты ГИА по русскому языку и математике </a:t>
                      </a:r>
                      <a:r>
                        <a:rPr lang="ru-RU" sz="2400" u="none" strike="noStrike" spc="-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(преодоление минимальной границы, устанавливаемой ежегодно </a:t>
                      </a:r>
                      <a:r>
                        <a:rPr lang="ru-RU" sz="2400" u="none" strike="noStrike" spc="-10" dirty="0" err="1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Росообрнадзором</a:t>
                      </a:r>
                      <a:r>
                        <a:rPr lang="ru-RU" sz="2400" u="none" strike="noStrike" spc="-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), являются </a:t>
                      </a:r>
                      <a:r>
                        <a:rPr lang="ru-RU" sz="2400" b="1" u="none" strike="noStrike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основанием для выдачи выпускнику аттестата </a:t>
                      </a:r>
                      <a:r>
                        <a:rPr lang="ru-RU" sz="2400" u="none" strike="noStrike" spc="-10" dirty="0"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 среднем общем образовании.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31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АТТЕСТАТА  О  </a:t>
            </a:r>
            <a:r>
              <a:rPr lang="ru-RU" sz="31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СРЕДНЕМ</a:t>
            </a:r>
            <a: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ОБРАЗОВАНИИ</a:t>
            </a:r>
            <a: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756274"/>
          <a:ext cx="8382000" cy="3345451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3345451">
                <a:tc>
                  <a:txBody>
                    <a:bodyPr/>
                    <a:lstStyle/>
                    <a:p>
                      <a:pPr marL="76200" algn="l">
                        <a:lnSpc>
                          <a:spcPts val="259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Выпускникам, не допущенным к государственной (итоговой) аттестации, не прошедшим государственную (итоговую) аттестацию в установленные сроки или получившим неудовлетворительные результаты на обязательных экзаменах по русскому языку и математике, либо получившим повторно неудовлетворительный результат по одному из этих предметов в дополнительные сроки, выдается </a:t>
                      </a:r>
                      <a:r>
                        <a:rPr lang="ru-RU" sz="2400" b="1" spc="-1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справка </a:t>
                      </a:r>
                      <a:r>
                        <a:rPr lang="ru-RU" sz="2400" spc="-1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 обучении в образовательном учреждении по установленной форме.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Поступление </a:t>
            </a:r>
            <a:r>
              <a:rPr lang="ru-RU" b="1" dirty="0" smtClean="0"/>
              <a:t>в ВУЗ 36 баллов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Получение </a:t>
            </a:r>
            <a:r>
              <a:rPr lang="ru-RU" b="1" dirty="0" smtClean="0"/>
              <a:t>аттестата 24 балла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БАЗОВЫЙ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(только для получения аттестата) - 5-балльная система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ПРОФИЛЬНЫЙ УРО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поступления в ВУЗ) - 100-бальная система мин.балл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ВРЕМЯ   НАПИСАНИЯ    ЭКЗАМЕНОВ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219200"/>
          <a:ext cx="8229600" cy="5123921"/>
        </p:xfrm>
        <a:graphic>
          <a:graphicData uri="http://schemas.openxmlformats.org/drawingml/2006/table">
            <a:tbl>
              <a:tblPr/>
              <a:tblGrid>
                <a:gridCol w="959287"/>
                <a:gridCol w="4410813"/>
                <a:gridCol w="2859500"/>
              </a:tblGrid>
              <a:tr h="49805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62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562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русский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язык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30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71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22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954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2954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(базовая)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часа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75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2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0795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(профильная)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55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80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физика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55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80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4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химия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часа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22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954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2954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информатика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 ИКТ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55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80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6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биология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часа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22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7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история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30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22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8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география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часа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685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9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язык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часа - письменная часть 15 мин - устная часть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80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12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обществознание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30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71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18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литература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3ч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55 мин</a:t>
                      </a:r>
                      <a:endParaRPr lang="ru-RU" sz="40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МИНИМАЛЬНОЕ    КОЛИЧЕСТВО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295399"/>
          <a:ext cx="8153400" cy="4953002"/>
        </p:xfrm>
        <a:graphic>
          <a:graphicData uri="http://schemas.openxmlformats.org/drawingml/2006/table">
            <a:tbl>
              <a:tblPr/>
              <a:tblGrid>
                <a:gridCol w="950405"/>
                <a:gridCol w="4369972"/>
                <a:gridCol w="2833023"/>
              </a:tblGrid>
              <a:tr h="54622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62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562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русский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язык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1800" b="1" spc="-1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36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00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906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9906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ПРОФИЛЬНАЯ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27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39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физика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36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00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4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химия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36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88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5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308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информатика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 ИКТ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40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6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биология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36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88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7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85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история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39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8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география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37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182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9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8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язык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22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00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4478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обществознание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42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18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spc="15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  <a:p>
                      <a:pPr marL="1727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литература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ookman Old Style"/>
                          <a:cs typeface="Times New Roman" pitchFamily="18" charset="0"/>
                        </a:rPr>
                        <a:t>32</a:t>
                      </a:r>
                      <a:endParaRPr lang="ru-RU" sz="1800" b="1" spc="-10" dirty="0">
                        <a:latin typeface="Times New Roman" pitchFamily="18" charset="0"/>
                        <a:ea typeface="Bookman Old Style"/>
                        <a:cs typeface="Times New Roman" pitchFamily="18" charset="0"/>
                      </a:endParaRPr>
                    </a:p>
                  </a:txBody>
                  <a:tcPr marL="5441" marR="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457</Words>
  <Application>Microsoft Office PowerPoint</Application>
  <PresentationFormat>Экран (4:3)</PresentationFormat>
  <Paragraphs>194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МБОУ  «КАЛИНСКАЯ   СРЕДНЯЯ ОБЩЕОБРАЗОВАТЕЛЬНАЯ   ШКОЛА»</vt:lpstr>
      <vt:lpstr> 18 января 2020 года </vt:lpstr>
      <vt:lpstr>Слайд 3</vt:lpstr>
      <vt:lpstr>СДАЧА   ОБЯЗАТЕЛЬНЫХ    ЭКЗАМЕНОВ  В   ФОРМАТЕ    ЕГЭ</vt:lpstr>
      <vt:lpstr>ПОЛУЧЕНИЕ  АТТЕСТАТА  О  СРЕДНЕМ ОБЩЕМ  ОБРАЗОВАНИИ: </vt:lpstr>
      <vt:lpstr> РУССКИЙ ЯЗЫК</vt:lpstr>
      <vt:lpstr>МАТЕМАТИКА</vt:lpstr>
      <vt:lpstr>ВРЕМЯ   НАПИСАНИЯ    ЭКЗАМЕНОВ</vt:lpstr>
      <vt:lpstr>МИНИМАЛЬНОЕ    КОЛИЧЕСТВО   БАЛЛОВ</vt:lpstr>
      <vt:lpstr> РАЗРЕШЕНО     ИСПОЛЬЗОВАТЬ: </vt:lpstr>
      <vt:lpstr> Тренажер по заполнению бланков в онлайн- сервисе «Мои достижения»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января 2020 года </dc:title>
  <dc:creator>xxx</dc:creator>
  <cp:lastModifiedBy>ксш</cp:lastModifiedBy>
  <cp:revision>5</cp:revision>
  <dcterms:created xsi:type="dcterms:W3CDTF">2020-01-18T12:24:13Z</dcterms:created>
  <dcterms:modified xsi:type="dcterms:W3CDTF">2020-01-18T13:11:18Z</dcterms:modified>
</cp:coreProperties>
</file>