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87" r:id="rId4"/>
    <p:sldId id="288" r:id="rId5"/>
    <p:sldId id="297" r:id="rId6"/>
    <p:sldId id="298" r:id="rId7"/>
    <p:sldId id="261" r:id="rId8"/>
    <p:sldId id="299" r:id="rId9"/>
    <p:sldId id="300" r:id="rId10"/>
    <p:sldId id="263" r:id="rId11"/>
    <p:sldId id="285" r:id="rId12"/>
    <p:sldId id="302" r:id="rId13"/>
    <p:sldId id="303" r:id="rId14"/>
    <p:sldId id="283" r:id="rId15"/>
    <p:sldId id="266" r:id="rId16"/>
    <p:sldId id="308" r:id="rId17"/>
    <p:sldId id="267" r:id="rId18"/>
    <p:sldId id="309" r:id="rId19"/>
    <p:sldId id="310" r:id="rId20"/>
    <p:sldId id="286" r:id="rId21"/>
    <p:sldId id="311" r:id="rId22"/>
    <p:sldId id="314" r:id="rId23"/>
    <p:sldId id="315" r:id="rId24"/>
    <p:sldId id="318" r:id="rId25"/>
    <p:sldId id="27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6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330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047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53049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251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7297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736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8967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285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51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96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724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120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739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621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161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840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AD8F7B4-9D97-496F-8940-3C0A9F384CB4}" type="datetimeFigureOut">
              <a:rPr lang="ru-RU" smtClean="0"/>
              <a:t>04.10.2021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A666B6A-AEFB-4B2F-BB39-F82A27EFB3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9825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1AF47A-78DC-457A-9A86-5E3B33C33E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9546908" cy="26670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– 2021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компонент государственного образовательного стандарта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E6C7846-1329-4756-81DF-F919BF1E4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5572" y="4301067"/>
            <a:ext cx="6400800" cy="1947333"/>
          </a:xfrm>
        </p:spPr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4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Autofit/>
          </a:bodyPr>
          <a:lstStyle/>
          <a:p>
            <a:pPr indent="342900" algn="just">
              <a:spcBef>
                <a:spcPts val="1200"/>
              </a:spcBef>
            </a:pPr>
            <a:r>
              <a:rPr lang="ru-RU" sz="3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31 ФГОС НОО и 32 ФГОС ООО:</a:t>
            </a:r>
          </a:p>
          <a:p>
            <a:pPr indent="342900" algn="just">
              <a:spcBef>
                <a:spcPts val="1200"/>
              </a:spcBef>
            </a:pPr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Содержательный раздел </a:t>
            </a: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программ, в том числе адаптированной, включает:</a:t>
            </a:r>
          </a:p>
          <a:p>
            <a:pPr marL="457200" indent="-4572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рабочие программы учебных предметов, учебных курсов (в том числе внеурочной деятельности), учебных модулей;</a:t>
            </a:r>
          </a:p>
          <a:p>
            <a:pPr marL="457200" indent="-4572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программу формирования универсальных учебных действий;</a:t>
            </a:r>
          </a:p>
          <a:p>
            <a:pPr marL="457200" indent="-4572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рабочую программу воспитания;</a:t>
            </a:r>
          </a:p>
          <a:p>
            <a:pPr marL="457200" indent="-45720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программу коррекционной работы (разрабатывается при наличии в Организации обучающихся с ОВЗ).</a:t>
            </a:r>
          </a:p>
        </p:txBody>
      </p:sp>
    </p:spTree>
    <p:extLst>
      <p:ext uri="{BB962C8B-B14F-4D97-AF65-F5344CB8AC3E}">
        <p14:creationId xmlns:p14="http://schemas.microsoft.com/office/powerpoint/2010/main" val="420055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 lnSpcReduction="10000"/>
          </a:bodyPr>
          <a:lstStyle/>
          <a:p>
            <a:pPr indent="342900" algn="just">
              <a:spcBef>
                <a:spcPts val="0"/>
              </a:spcBef>
              <a:spcAft>
                <a:spcPts val="1800"/>
              </a:spcAft>
            </a:pPr>
            <a:r>
              <a:rPr lang="ru-RU" sz="30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31.1 ФГОС НОО и 32.1 ФГОС ООО:</a:t>
            </a:r>
          </a:p>
          <a:p>
            <a:pPr indent="342900" algn="just">
              <a:spcBef>
                <a:spcPts val="0"/>
              </a:spcBef>
              <a:spcAft>
                <a:spcPts val="1200"/>
              </a:spcAft>
            </a:pPr>
            <a:r>
              <a:rPr lang="ru-RU" sz="3000" b="1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Рабочие программы </a:t>
            </a:r>
            <a:r>
              <a:rPr lang="ru-RU" sz="3000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должны включать:</a:t>
            </a:r>
            <a:endParaRPr lang="ru-RU" sz="3000" kern="100" dirty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000" b="1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содержание </a:t>
            </a:r>
            <a:r>
              <a:rPr lang="ru-RU" sz="3000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учебного предмета, учебного курса (в том числе внеурочной деятельности), учебного модуля;</a:t>
            </a:r>
            <a:endParaRPr lang="ru-RU" sz="3000" kern="100" dirty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000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планируемые </a:t>
            </a:r>
            <a:r>
              <a:rPr lang="ru-RU" sz="3000" b="1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результаты</a:t>
            </a:r>
            <a:r>
              <a:rPr lang="ru-RU" sz="3000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освоения;</a:t>
            </a:r>
            <a:endParaRPr lang="ru-RU" sz="3000" kern="100" dirty="0"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3000" b="1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тематическое планирование </a:t>
            </a:r>
            <a:r>
              <a:rPr lang="ru-RU" sz="3000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указанием количества академических часов, отводимых на освоение каждой темы и возможность </a:t>
            </a:r>
            <a:r>
              <a:rPr lang="ru-RU" sz="3000" b="1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использования по этой теме электронных </a:t>
            </a:r>
            <a:r>
              <a:rPr lang="ru-RU" sz="3000" kern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(цифровых) образовательных ресурсов.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Рабочие программы учебных курсов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внеурочной деятельности 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также должны содержать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указание на форму 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проведения занятий.</a:t>
            </a:r>
          </a:p>
        </p:txBody>
      </p:sp>
    </p:spTree>
    <p:extLst>
      <p:ext uri="{BB962C8B-B14F-4D97-AF65-F5344CB8AC3E}">
        <p14:creationId xmlns:p14="http://schemas.microsoft.com/office/powerpoint/2010/main" val="548570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Autofit/>
          </a:bodyPr>
          <a:lstStyle/>
          <a:p>
            <a:pPr indent="342900" algn="just">
              <a:spcBef>
                <a:spcPts val="0"/>
              </a:spcBef>
              <a:spcAft>
                <a:spcPts val="1200"/>
              </a:spcAft>
            </a:pP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31.3 ФГОС НОО и 32.3 ФГОС ООО:</a:t>
            </a:r>
          </a:p>
          <a:p>
            <a:pPr indent="342900" algn="just"/>
            <a:r>
              <a:rPr lang="ru-RU" sz="26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Рабочая программа воспитания </a:t>
            </a: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должна быть направлена на развитие личности обучающихся, в том числе духовно-нравственное развитие, укрепление психического здоровья и физическое воспитание, достижение результатов программы.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342900" algn="just">
              <a:spcBef>
                <a:spcPts val="0"/>
              </a:spcBef>
              <a:spcAft>
                <a:spcPts val="0"/>
              </a:spcAft>
            </a:pP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Рабочая программа воспитания может </a:t>
            </a:r>
            <a:r>
              <a:rPr lang="ru-RU" sz="26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иметь модульную структуру </a:t>
            </a: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и включать: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анализ воспитательного процесса в Организации;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цель и задачи воспитания обучающихся;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виды, формы и содержание воспитательной деятельности с учетом специфики Организации, интересов субъектов воспитания, тематики учебных модулей;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систему поощрения социальной успешности и проявлений активной жизненной позиции обучающихся.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824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xmlns="" id="{369CAAC2-11E7-4D92-A103-9CA2B0B82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03373"/>
              </p:ext>
            </p:extLst>
          </p:nvPr>
        </p:nvGraphicFramePr>
        <p:xfrm>
          <a:off x="640080" y="873760"/>
          <a:ext cx="10952480" cy="5628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3330573009"/>
                    </a:ext>
                  </a:extLst>
                </a:gridCol>
                <a:gridCol w="6888480">
                  <a:extLst>
                    <a:ext uri="{9D8B030D-6E8A-4147-A177-3AD203B41FA5}">
                      <a16:colId xmlns:a16="http://schemas.microsoft.com/office/drawing/2014/main" xmlns="" val="1583097962"/>
                    </a:ext>
                  </a:extLst>
                </a:gridCol>
              </a:tblGrid>
              <a:tr h="412148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Предметные области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Учебные предметы (учебные модули)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3495883619"/>
                  </a:ext>
                </a:extLst>
              </a:tr>
              <a:tr h="870507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 и 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 или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литературное чтение</a:t>
                      </a:r>
                      <a:endParaRPr lang="ru-RU" sz="2200" b="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Литературное чтение НОО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0427951"/>
                  </a:ext>
                </a:extLst>
              </a:tr>
              <a:tr h="1328598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Родной язык и 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 или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литературное чтение на родном языке</a:t>
                      </a:r>
                      <a:endParaRPr lang="ru-RU" sz="2200" b="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Родной язык и (или) государственный язык республики РФ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Родная литература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Литературное чтение на родном языке НОО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51974"/>
                  </a:ext>
                </a:extLst>
              </a:tr>
              <a:tr h="412418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Иностранный язык</a:t>
                      </a:r>
                      <a:endParaRPr lang="ru-RU" sz="2200" b="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Иностранный язык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Второй иностранный язык ООО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7542199"/>
                  </a:ext>
                </a:extLst>
              </a:tr>
              <a:tr h="870239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 и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информатика</a:t>
                      </a:r>
                      <a:endParaRPr lang="ru-RU" sz="2200" b="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Информатика ООО</a:t>
                      </a: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2858972"/>
                  </a:ext>
                </a:extLst>
              </a:tr>
              <a:tr h="1328330"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Обществознание и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b="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естествознание ("окружающий мир") НОО</a:t>
                      </a:r>
                      <a:endParaRPr lang="ru-RU" sz="2200" b="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00000"/>
                        </a:lnSpc>
                      </a:pPr>
                      <a:r>
                        <a:rPr lang="ru-RU" sz="2200" kern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Окружающий мир</a:t>
                      </a:r>
                    </a:p>
                    <a:p>
                      <a:pPr indent="450215" algn="l">
                        <a:lnSpc>
                          <a:spcPct val="100000"/>
                        </a:lnSpc>
                      </a:pPr>
                      <a:endParaRPr lang="ru-RU" sz="2200" kern="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295330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D6511EF-D863-4552-ACAF-09912FB48400}"/>
              </a:ext>
            </a:extLst>
          </p:cNvPr>
          <p:cNvSpPr txBox="1"/>
          <p:nvPr/>
        </p:nvSpPr>
        <p:spPr>
          <a:xfrm>
            <a:off x="228600" y="243840"/>
            <a:ext cx="11363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2900" algn="just">
              <a:spcBef>
                <a:spcPts val="0"/>
              </a:spcBef>
              <a:spcAft>
                <a:spcPts val="0"/>
              </a:spcAft>
            </a:pPr>
            <a:r>
              <a:rPr lang="ru-RU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32.1 ФГОС НОО и 33.1 ФГОС ООО:</a:t>
            </a:r>
          </a:p>
        </p:txBody>
      </p:sp>
    </p:spTree>
    <p:extLst>
      <p:ext uri="{BB962C8B-B14F-4D97-AF65-F5344CB8AC3E}">
        <p14:creationId xmlns:p14="http://schemas.microsoft.com/office/powerpoint/2010/main" val="1321221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 fontScale="92500" lnSpcReduction="10000"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МИНИСТЕРСТВО ПРОСВЕЩЕНИЯ РОССИЙСКОЙ ФЕДЕРАЦИИ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ДЕПАРТАМЕНТ ГОСУДАРСТВЕННОЙ ПОЛИТИКИ И УПРАВЛЕНИЯ В СФЕРЕ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ОБЩЕГО ОБРАЗОВАНИЯ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ПИСЬМО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7 июня 2021 г. N 03-782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 ЗАПОЛНЕНИИ И ВЫДАЧЕ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АТТЕСТАТОВ ОБ ОСНОВНОМ ОБЩЕМ ОБРАЗОВАНИИ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2020 – 2021 УЧЕБНОМ ГОДУ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случае если в учебном плане образовательной организации указаны учебные предметы "Алгебра" и "Геометрия", то в графе "Наименование учебных предметов" указывается учебный предмет "Математика", а итоговая отметка за 9-й класс по указанному учебному предмету определяется как среднее арифметическое годовых отметок по учебным предметам "Алгебра" и "Геометрия" и экзаменационной отметки выпускника.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456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97840"/>
            <a:ext cx="11257280" cy="57099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32.1 ФГОС НОО и 33.1 ФГОС ООО:</a:t>
            </a:r>
          </a:p>
          <a:p>
            <a:pPr indent="342900" algn="just"/>
            <a:r>
              <a:rPr lang="ru-RU" sz="29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Учебный предмет "Математика" включает учебные курсы "Алгебра", "Геометрия", "Вероятность и статистика". Достижение обучающимися планируемых результатов освоения программы основного общего образования по учебному предмету </a:t>
            </a:r>
            <a:r>
              <a:rPr lang="ru-RU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"Математика" </a:t>
            </a:r>
            <a:r>
              <a:rPr lang="ru-RU" sz="29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рамках государственной итоговой аттестации включает результаты освоения рабочих программ учебных курсов "Алгебра", "Геометрия", "Вероятность и статистика".</a:t>
            </a:r>
          </a:p>
          <a:p>
            <a:pPr indent="342900" algn="just">
              <a:spcBef>
                <a:spcPts val="1200"/>
              </a:spcBef>
            </a:pPr>
            <a:r>
              <a:rPr lang="ru-RU" sz="29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 реализации адаптированных программ основного общего образования обучающихся с </a:t>
            </a:r>
            <a:r>
              <a:rPr lang="ru-RU" sz="2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ОВЗ</a:t>
            </a:r>
            <a:r>
              <a:rPr lang="ru-RU" sz="29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учебный план могут быть внесены специальные изменения.</a:t>
            </a:r>
          </a:p>
        </p:txBody>
      </p:sp>
    </p:spTree>
    <p:extLst>
      <p:ext uri="{BB962C8B-B14F-4D97-AF65-F5344CB8AC3E}">
        <p14:creationId xmlns:p14="http://schemas.microsoft.com/office/powerpoint/2010/main" val="16825289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203200"/>
            <a:ext cx="11257280" cy="625856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 36.3 ФГОС ООО:</a:t>
            </a:r>
          </a:p>
          <a:p>
            <a:pPr indent="342900" algn="just">
              <a:spcBef>
                <a:spcPts val="0"/>
              </a:spcBef>
            </a:pPr>
            <a:r>
              <a:rPr lang="ru-RU" sz="2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Кабинеты по предметным областям </a:t>
            </a:r>
            <a:r>
              <a:rPr lang="ru-RU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"Русский язык и литература", "Родной язык и родная литература", "Иностранные языки", "Общественно-научные предметы", "Искусство", "Технология", "Физическая культура и основы безопасности жизнедеятельности" должны быть оснащены комплектами наглядных пособий, карт, учебных макетов, специального оборудования, обеспечивающих развитие компетенций в соответствии с программой.</a:t>
            </a:r>
          </a:p>
          <a:p>
            <a:pPr indent="342900" algn="just">
              <a:spcBef>
                <a:spcPts val="0"/>
              </a:spcBef>
            </a:pPr>
            <a:r>
              <a:rPr lang="ru-RU" sz="2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Кабинеты естественнонаучного цикла</a:t>
            </a:r>
            <a:r>
              <a:rPr lang="ru-RU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в том числе кабинеты физики, химии, биологии, должны быть оборудованы комплектами специального лабораторного оборудования, обеспечивающего проведение лабораторных работ и опытно-экспериментальной деятельности в соответствии с программой.</a:t>
            </a:r>
          </a:p>
          <a:p>
            <a:pPr algn="just">
              <a:spcBef>
                <a:spcPts val="0"/>
              </a:spcBef>
            </a:pP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</a:t>
            </a:r>
            <a:r>
              <a:rPr lang="ru-RU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Допускается создание специально оборудованных кабинетов, интегрирующих средства обучения и воспитания </a:t>
            </a:r>
            <a:r>
              <a:rPr lang="ru-RU" sz="2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нескольким учебным предметам</a:t>
            </a:r>
            <a:r>
              <a:rPr lang="ru-RU" sz="2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400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167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36.1 ФГОС НОО и 37.3 ФГОС ООО:</a:t>
            </a:r>
          </a:p>
          <a:p>
            <a:pPr algn="just"/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Организация должна предоставлять </a:t>
            </a:r>
            <a:r>
              <a:rPr lang="ru-RU" sz="29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менее одного учебника </a:t>
            </a:r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 ФПУ, учебного пособия в печатной форме, выпущенных организациями, входящими в перечень организаций, осуществляющих выпуск учебных пособий, которые допускаются к использованию при реализации программ общего образования, необходимых для освоения программ </a:t>
            </a:r>
            <a:r>
              <a:rPr lang="ru-RU" sz="29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каждого обучающегося по каждому учебному предмету, курсу, модулю, </a:t>
            </a:r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входящему как в обязательную часть указанной программы, так и в часть программы, формируемую участниками образовательных отношений.</a:t>
            </a:r>
          </a:p>
          <a:p>
            <a:pPr algn="just"/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   Дополнительно Организация </a:t>
            </a:r>
            <a:r>
              <a:rPr lang="ru-RU" sz="29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может предоставить </a:t>
            </a:r>
            <a:r>
              <a:rPr lang="ru-RU" sz="29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учебные пособия в электронной форме.</a:t>
            </a:r>
            <a:endParaRPr lang="ru-RU" sz="29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73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43 ФГОС НОО и 44 ФГОС ООО:</a:t>
            </a:r>
          </a:p>
          <a:p>
            <a:r>
              <a:rPr lang="ru-RU" sz="32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Предметные результаты 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освоения программ общего образования с учетом специфики содержания предметных областей, включающих конкретные учебные предметы (учебные модули), ориентированы на применение знаний, умений и навыков обучающимися в учебных ситуациях и реальных жизненных условиях, а также на успешное обучение на уровнях начального и основного общего образования.</a:t>
            </a:r>
          </a:p>
          <a:p>
            <a:pPr algn="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http://www.consultant.ru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073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МИНИСТЕРСТВО ОБРАЗОВАНИЯ РОССИЙСКОЙ ФЕДЕРАЦИИ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ПРИКАЗ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5 марта 2004 г. N 1089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 УТВЕРЖДЕНИИ ФЕДЕРАЛЬНОГО КОМПОНЕНТА ГОСУДАРСТВЕННЫХ ОБРАЗОВАТЕЛЬНЫХ СТАНДАРТОВ НАЧАЛЬНОГО ОБЩЕГО, ОСНОВНОГО ОБЩЕГО И СРЕДНЕГО (ПОЛНОГО) ОБЩЕГО ОБРАЗОВАНИЯ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026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Приказ Министерства просвещения России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31.05.2021 N 286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«Об утверждении федерального государственного образовательного стандарта начального общего образования»</a:t>
            </a:r>
            <a:endParaRPr lang="ru-RU" b="1" kern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I. Общие положения</a:t>
            </a:r>
            <a:endParaRPr lang="ru-RU" sz="33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II. Требования к структуре программы НОО</a:t>
            </a:r>
            <a:endParaRPr lang="ru-RU" sz="33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III. Требования к условиям реализации программы</a:t>
            </a:r>
            <a:endParaRPr lang="ru-RU" sz="33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IV. Требования к результатам освоения программы</a:t>
            </a:r>
            <a:endParaRPr lang="ru-RU" sz="33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51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040" y="4204460"/>
            <a:ext cx="11297920" cy="23589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dirty="0">
                <a:solidFill>
                  <a:schemeClr val="accent1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Перспективные модели измерительных материалов для ГИА по программам СОО на основе ФГОС опубликованы для общественно-профессионального обсуждения. Решение о включении в КИМ ЕГЭ по учебному предмету заданий из перспективной модели будет приниматься после общественно-профессионального обсуждения и апробации.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B89F0D1-9CE2-41EC-87AA-F8128AC86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457200"/>
            <a:ext cx="11297920" cy="18915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54DC1FB-0A84-4170-96DF-297A6FA77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" y="2528887"/>
            <a:ext cx="73437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798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36880"/>
            <a:ext cx="11257280" cy="598424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БАЗОВЫЙ УРОВЕНЬ: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Вычисления и преобразования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Простейшие задачи (П1)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Практические соотношения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Диаграммы. Графики. Таблицы (практические задачи)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Фигуры на сетке, расстояния по карте (действия с фигурами)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на проценты и части (практические задачи)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Вычисления и преобразования (П9)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формулами (практические задачи)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Уравнения. Неравенства (П5)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Планиметрия</a:t>
            </a:r>
          </a:p>
        </p:txBody>
      </p:sp>
    </p:spTree>
    <p:extLst>
      <p:ext uri="{BB962C8B-B14F-4D97-AF65-F5344CB8AC3E}">
        <p14:creationId xmlns:p14="http://schemas.microsoft.com/office/powerpoint/2010/main" val="3638388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36880"/>
            <a:ext cx="11257280" cy="598424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Вероятность (П4)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Выгодная сделка (математические модели)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Стереометрия (П8) 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Функция и производная функции (действия с функциями)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Планиметрия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Планиметрия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Уравнения. Неравенства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Логические задачи (математические модели)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Теория чисел 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Текстовая задача (П11)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11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Математические модели</a:t>
            </a:r>
          </a:p>
        </p:txBody>
      </p:sp>
    </p:spTree>
    <p:extLst>
      <p:ext uri="{BB962C8B-B14F-4D97-AF65-F5344CB8AC3E}">
        <p14:creationId xmlns:p14="http://schemas.microsoft.com/office/powerpoint/2010/main" val="15230770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36880"/>
            <a:ext cx="11257280" cy="5984240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ПРОФИЛЬНЫЙ УРОВЕНЬ: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 3" panose="05040102010807070707" pitchFamily="18" charset="2"/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Уравнения. Неравенства (П5)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Вероятность (П4)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Планиметрия (П6)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Вычисления и преобразования (П9)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Стереометрия (П8)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с функциями (П7)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формулами (П10)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Текстовая задача (П11)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с функциями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Вероятность (П4)</a:t>
            </a:r>
          </a:p>
          <a:p>
            <a:pPr marL="514350" indent="-5143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с функциями (П12)</a:t>
            </a:r>
          </a:p>
        </p:txBody>
      </p:sp>
    </p:spTree>
    <p:extLst>
      <p:ext uri="{BB962C8B-B14F-4D97-AF65-F5344CB8AC3E}">
        <p14:creationId xmlns:p14="http://schemas.microsoft.com/office/powerpoint/2010/main" val="3426126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36880"/>
            <a:ext cx="11257280" cy="5984240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+mj-lt"/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Уравнения. Неравенства (П13)					2 балла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Стереометрия (П14)									3 балла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Уравнения. Неравенства (П15) 					2 балла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Экономическая задача (П17)						2 балла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Планиметрия (П16)									3 балла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Задание с параметрами (П18)					4 балла</a:t>
            </a: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AutoNum type="arabicPeriod" startAt="12"/>
            </a:pP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Теория чисел (П19)									4 балла</a:t>
            </a:r>
          </a:p>
        </p:txBody>
      </p:sp>
    </p:spTree>
    <p:extLst>
      <p:ext uri="{BB962C8B-B14F-4D97-AF65-F5344CB8AC3E}">
        <p14:creationId xmlns:p14="http://schemas.microsoft.com/office/powerpoint/2010/main" val="1460627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3582868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Приказ Министерства просвещения России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31.05.2021 N 287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600" b="1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«Об утверждении федерального государственного образовательного стандарта основного общего образования»</a:t>
            </a:r>
            <a:endParaRPr lang="ru-RU" b="1" kern="18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I. Общие положения</a:t>
            </a:r>
            <a:endParaRPr lang="ru-RU" sz="33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II. Требования к структуре программы ООО</a:t>
            </a:r>
            <a:endParaRPr lang="ru-RU" sz="33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III. Требования к условиям реализации программы</a:t>
            </a:r>
            <a:endParaRPr lang="ru-RU" sz="33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215" algn="l">
              <a:spcBef>
                <a:spcPts val="0"/>
              </a:spcBef>
              <a:spcAft>
                <a:spcPts val="0"/>
              </a:spcAft>
              <a:tabLst>
                <a:tab pos="180340" algn="l"/>
              </a:tabLst>
            </a:pPr>
            <a:r>
              <a:rPr lang="ru-RU" sz="3300" kern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•	IV. Требования к результатам освоения программы</a:t>
            </a:r>
            <a:endParaRPr lang="ru-RU" sz="3300" kern="1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306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rmAutofit/>
          </a:bodyPr>
          <a:lstStyle/>
          <a:p>
            <a:pPr indent="342900" algn="just">
              <a:spcBef>
                <a:spcPts val="1200"/>
              </a:spcBef>
            </a:pPr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соответствии с приказом:</a:t>
            </a:r>
          </a:p>
          <a:p>
            <a:pPr indent="342900" algn="just">
              <a:spcBef>
                <a:spcPts val="1200"/>
              </a:spcBef>
            </a:pPr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образовательная организация вправе осуществлять в соответствии с ФГОС обучение лиц, зачисленных </a:t>
            </a:r>
            <a:r>
              <a:rPr lang="ru-RU" sz="36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 вступления в силу приказа</a:t>
            </a:r>
            <a:r>
              <a:rPr lang="ru-RU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с их согласия и несовершеннолетних обучающихся с согласия их родителей (законных представителей).</a:t>
            </a:r>
          </a:p>
          <a:p>
            <a:pPr algn="ctr"/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Новый ФГОС вступает в силу с 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01.09.2022</a:t>
            </a:r>
          </a:p>
          <a:p>
            <a:pPr algn="ctr"/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031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345440"/>
            <a:ext cx="11257280" cy="6075680"/>
          </a:xfrm>
        </p:spPr>
        <p:txBody>
          <a:bodyPr>
            <a:noAutofit/>
          </a:bodyPr>
          <a:lstStyle/>
          <a:p>
            <a:pPr indent="342900" algn="just">
              <a:spcBef>
                <a:spcPts val="0"/>
              </a:spcBef>
            </a:pPr>
            <a:r>
              <a:rPr lang="ru-RU" sz="2800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 17:</a:t>
            </a:r>
          </a:p>
          <a:p>
            <a:pPr indent="342900" algn="just">
              <a:spcBef>
                <a:spcPts val="0"/>
              </a:spcBef>
            </a:pPr>
            <a:r>
              <a:rPr lang="ru-RU" sz="2800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Срок получения </a:t>
            </a:r>
            <a:r>
              <a:rPr lang="ru-RU" sz="28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НОО</a:t>
            </a:r>
            <a:r>
              <a:rPr lang="ru-RU" sz="2800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составляет </a:t>
            </a:r>
            <a:r>
              <a:rPr lang="ru-RU" sz="28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более четырех лет.</a:t>
            </a:r>
            <a:endParaRPr lang="ru-RU" sz="2800" b="1" kern="1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ru-RU" sz="2800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Для лиц, обучающихся по индивидуальным учебным планам, срок получения начального общего образования </a:t>
            </a:r>
            <a:r>
              <a:rPr lang="ru-RU" sz="2800" b="1" kern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может быть сокращен. 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Срок получения </a:t>
            </a:r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ООО</a:t>
            </a: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составляет </a:t>
            </a:r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более пяти лет.</a:t>
            </a:r>
          </a:p>
          <a:p>
            <a:pPr indent="342900" algn="just">
              <a:spcBef>
                <a:spcPts val="1200"/>
              </a:spcBef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обучающихся с ОВЗ при обучении по адаптированным программам, независимо от применяемых образовательных технологий, срок получения образования может быть увеличен, но </a:t>
            </a:r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более чем до шести лет</a:t>
            </a: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Для лиц, обучающихся по </a:t>
            </a:r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индивидуальным учебным планам</a:t>
            </a:r>
            <a:r>
              <a:rPr lang="ru-RU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срок получения основного общего образования </a:t>
            </a:r>
            <a:r>
              <a:rPr lang="ru-RU" sz="2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может быть сокращен.</a:t>
            </a:r>
          </a:p>
        </p:txBody>
      </p:sp>
    </p:spTree>
    <p:extLst>
      <p:ext uri="{BB962C8B-B14F-4D97-AF65-F5344CB8AC3E}">
        <p14:creationId xmlns:p14="http://schemas.microsoft.com/office/powerpoint/2010/main" val="2491859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345440"/>
            <a:ext cx="11257280" cy="6075680"/>
          </a:xfrm>
        </p:spPr>
        <p:txBody>
          <a:bodyPr>
            <a:noAutofit/>
          </a:bodyPr>
          <a:lstStyle/>
          <a:p>
            <a:pPr indent="342900" algn="just">
              <a:spcBef>
                <a:spcPts val="0"/>
              </a:spcBef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Пункты 18,19:</a:t>
            </a:r>
          </a:p>
          <a:p>
            <a:pPr indent="342900" algn="just">
              <a:spcBef>
                <a:spcPts val="0"/>
              </a:spcBef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Общее образование может быть получено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Организациях и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вне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Организаций (в форме семейного образования).</a:t>
            </a:r>
          </a:p>
          <a:p>
            <a:pPr indent="342900" algn="just">
              <a:spcBef>
                <a:spcPts val="0"/>
              </a:spcBef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Осуществляется в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очной, очно-заочной или заочной форме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indent="342900" algn="just">
              <a:spcBef>
                <a:spcPts val="0"/>
              </a:spcBef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Реализация программы осуществляется Организацией как самостоятельно, так и посредством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сетевой формы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indent="342900" algn="just">
              <a:spcBef>
                <a:spcPts val="0"/>
              </a:spcBef>
              <a:spcAft>
                <a:spcPts val="0"/>
              </a:spcAft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Организация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вправе применять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различные образовательные технологии, в том числе </a:t>
            </a: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электронное обучение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дистанционные образовательные технологии;</a:t>
            </a:r>
          </a:p>
          <a:p>
            <a:pPr marL="457200" indent="-457200" algn="just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0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модульный принцип </a:t>
            </a:r>
            <a:r>
              <a:rPr lang="ru-RU" sz="3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представления содержания.</a:t>
            </a:r>
          </a:p>
        </p:txBody>
      </p:sp>
    </p:spTree>
    <p:extLst>
      <p:ext uri="{BB962C8B-B14F-4D97-AF65-F5344CB8AC3E}">
        <p14:creationId xmlns:p14="http://schemas.microsoft.com/office/powerpoint/2010/main" val="38832298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 20: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Организация образовательной деятельности может быть основана на </a:t>
            </a:r>
            <a:r>
              <a:rPr lang="ru-RU" sz="36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делении обучающихся на группы </a:t>
            </a:r>
            <a:r>
              <a:rPr lang="ru-RU" sz="36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различное построение учебного процесса в выделенных группах с учетом их успеваемости, образовательных потребностей и интересов, психического и физического здоровья, пола, общественных и профессиональных целей, в том числе обеспечивающей углубленное изучение отдельных предметных областей, учебных предметов (дифференциация обучения).</a:t>
            </a:r>
            <a:endParaRPr lang="ru-RU" sz="36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876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 23: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kern="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Результаты освоения программ НОО и ООО, в том числе отдельной части или всего объема учебного предмета, учебного курса (в том числе внеурочной деятельности), учебного модуля программы, подлежат оцениванию с учетом специфики и особенностей предмета оценивания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865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A6E38A4-17F3-43E3-A745-CADCC481F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7680" y="457200"/>
            <a:ext cx="11257280" cy="596392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 25 ФГОС НОО: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объем обязательной части программы НОО составляет </a:t>
            </a:r>
            <a:r>
              <a:rPr lang="ru-RU" sz="32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80%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а объем части, формируемой участниками образовательных отношений из перечня, предлагаемого Организацией, - </a:t>
            </a:r>
            <a:r>
              <a:rPr lang="ru-RU" sz="32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20%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от общего объема программы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kern="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Пункт 26 ФГОС ООО: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объем обязательной части программы ООО составляет </a:t>
            </a:r>
            <a:r>
              <a:rPr lang="ru-RU" sz="32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70%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а объем части, формируемой участниками образовательных отношений из перечня, предлагаемого Организацией, - </a:t>
            </a:r>
            <a:r>
              <a:rPr lang="ru-RU" sz="320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30%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от общего объема программы</a:t>
            </a:r>
            <a:r>
              <a:rPr lang="ru-RU" sz="3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32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42805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1035</TotalTime>
  <Words>1217</Words>
  <Application>Microsoft Office PowerPoint</Application>
  <PresentationFormat>Широкоэкранный</PresentationFormat>
  <Paragraphs>162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Century Gothic</vt:lpstr>
      <vt:lpstr>Times New Roman</vt:lpstr>
      <vt:lpstr>Wingdings 3</vt:lpstr>
      <vt:lpstr>Сектор</vt:lpstr>
      <vt:lpstr>ФГОС – 2021 Федеральный компонент государственного образовательного стандарта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Нормативное обеспечение деятельности образовательной организации</dc:title>
  <dc:creator>Александр Уваровский</dc:creator>
  <cp:lastModifiedBy>BATMAN</cp:lastModifiedBy>
  <cp:revision>90</cp:revision>
  <dcterms:created xsi:type="dcterms:W3CDTF">2021-07-20T14:07:00Z</dcterms:created>
  <dcterms:modified xsi:type="dcterms:W3CDTF">2021-10-04T18:56:19Z</dcterms:modified>
</cp:coreProperties>
</file>